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7" r:id="rId3"/>
    <p:sldId id="264" r:id="rId4"/>
    <p:sldId id="270" r:id="rId5"/>
    <p:sldId id="276" r:id="rId6"/>
    <p:sldId id="277" r:id="rId7"/>
    <p:sldId id="278" r:id="rId8"/>
    <p:sldId id="279" r:id="rId9"/>
    <p:sldId id="272" r:id="rId10"/>
    <p:sldId id="273" r:id="rId11"/>
    <p:sldId id="280" r:id="rId12"/>
    <p:sldId id="274" r:id="rId13"/>
    <p:sldId id="284" r:id="rId14"/>
    <p:sldId id="281" r:id="rId15"/>
    <p:sldId id="282" r:id="rId16"/>
    <p:sldId id="275" r:id="rId17"/>
    <p:sldId id="285" r:id="rId18"/>
    <p:sldId id="286" r:id="rId19"/>
    <p:sldId id="289" r:id="rId20"/>
    <p:sldId id="291" r:id="rId21"/>
    <p:sldId id="287" r:id="rId22"/>
    <p:sldId id="288" r:id="rId23"/>
    <p:sldId id="290" r:id="rId24"/>
    <p:sldId id="293" r:id="rId25"/>
    <p:sldId id="294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28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747881"/>
            <a:ext cx="9144000" cy="850816"/>
          </a:xfrm>
        </p:spPr>
        <p:txBody>
          <a:bodyPr anchor="b">
            <a:normAutofit/>
          </a:bodyPr>
          <a:lstStyle>
            <a:lvl1pPr algn="ctr">
              <a:defRPr sz="4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7214" y="2697247"/>
            <a:ext cx="2073786" cy="384166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perspectiveHeroicExtremeLeftFacing"/>
            <a:lightRig rig="threePt" dir="t"/>
          </a:scene3d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8915" y="4104377"/>
            <a:ext cx="2829984" cy="230684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4500000">
              <a:rot lat="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035956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375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75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46940" y="153307"/>
            <a:ext cx="9091189" cy="66758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2437" y="1014196"/>
            <a:ext cx="11240193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535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77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487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799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204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31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44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70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04709" y="212449"/>
            <a:ext cx="9091189" cy="667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72439" y="1041356"/>
            <a:ext cx="112401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3C23F-80D8-41F7-A602-5BAA4D96D6F7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26" name="Picture 2" descr="html5에 대한 이미지 검색결과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053" y="6197581"/>
            <a:ext cx="523894" cy="52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순서도: 지연 9"/>
          <p:cNvSpPr/>
          <p:nvPr userDrawn="1"/>
        </p:nvSpPr>
        <p:spPr>
          <a:xfrm>
            <a:off x="614538" y="212449"/>
            <a:ext cx="890171" cy="667587"/>
          </a:xfrm>
          <a:prstGeom prst="flowChartDelay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472439" y="212449"/>
            <a:ext cx="142099" cy="66758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615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daangn.com/hot_articl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nav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news.chosun.com/site/data/html_dir/2020/07/24/2020072402820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341120" y="602599"/>
            <a:ext cx="9144000" cy="1033696"/>
          </a:xfrm>
        </p:spPr>
        <p:txBody>
          <a:bodyPr/>
          <a:lstStyle/>
          <a:p>
            <a:r>
              <a:rPr lang="ko-KR" altLang="en-US" dirty="0" err="1"/>
              <a:t>웹크롤링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7230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86A52-A02E-4AF2-9FAE-129CEF294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en-US" altLang="ko-KR" dirty="0"/>
              <a:t>(</a:t>
            </a:r>
            <a:r>
              <a:rPr lang="en-US" altLang="ko-KR" dirty="0" err="1"/>
              <a:t>BeautifulSoup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47528F-3CA9-4338-95CA-8A49800A9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903" y="1001840"/>
            <a:ext cx="11240193" cy="4351338"/>
          </a:xfrm>
        </p:spPr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문서에 담긴 내용을 가져 오도록 </a:t>
            </a:r>
            <a:r>
              <a:rPr lang="en-US" altLang="ko-KR" b="1" dirty="0"/>
              <a:t>request</a:t>
            </a:r>
            <a:r>
              <a:rPr lang="en-US" altLang="ko-KR" dirty="0"/>
              <a:t>(</a:t>
            </a:r>
            <a:r>
              <a:rPr lang="ko-KR" altLang="en-US" dirty="0"/>
              <a:t>요청</a:t>
            </a:r>
            <a:r>
              <a:rPr lang="en-US" altLang="ko-KR" dirty="0"/>
              <a:t>) </a:t>
            </a:r>
            <a:r>
              <a:rPr lang="ko-KR" altLang="en-US" dirty="0"/>
              <a:t>해야 한다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문서를 탐색해서 원하는 부분만 쉽게 뽑아낼 수 있는 파이썬 라이브러리 </a:t>
            </a:r>
            <a:r>
              <a:rPr lang="en-US" altLang="ko-KR" b="1" dirty="0" err="1"/>
              <a:t>BeautifulSoup</a:t>
            </a:r>
            <a:r>
              <a:rPr lang="ko-KR" altLang="en-US" dirty="0"/>
              <a:t>를 사용</a:t>
            </a:r>
            <a:endParaRPr lang="en-US" altLang="ko-KR" dirty="0"/>
          </a:p>
          <a:p>
            <a:r>
              <a:rPr lang="en-US" altLang="ko-KR" dirty="0" err="1"/>
              <a:t>BeautifulSoup</a:t>
            </a:r>
            <a:r>
              <a:rPr lang="ko-KR" altLang="en-US" dirty="0"/>
              <a:t>를 사용하여 원하는 값을 검색 및 추출에 용이함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https://www.daangn.com/hot_articles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55353A-82B7-4E00-9EC1-F3583A02B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06" y="3429000"/>
            <a:ext cx="11253790" cy="198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5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3495DF-8E86-412B-AE19-3801787A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en-US" altLang="ko-KR" dirty="0"/>
              <a:t>(</a:t>
            </a:r>
            <a:r>
              <a:rPr lang="en-US" altLang="ko-KR" dirty="0" err="1"/>
              <a:t>BeautifulSoup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690C23-44A8-4649-8C0C-DB05A0301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파이썬 실행 결과값과 홈페이지 사이트 </a:t>
            </a:r>
            <a:r>
              <a:rPr lang="en-US" altLang="ko-KR" dirty="0"/>
              <a:t>F12</a:t>
            </a:r>
            <a:r>
              <a:rPr lang="ko-KR" altLang="en-US" dirty="0"/>
              <a:t>에서 나온 </a:t>
            </a:r>
            <a:r>
              <a:rPr lang="en-US" altLang="ko-KR" dirty="0"/>
              <a:t>Dom </a:t>
            </a:r>
            <a:r>
              <a:rPr lang="ko-KR" altLang="en-US" dirty="0"/>
              <a:t>탐색기와 비교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858CDF-8F79-426F-B27F-3F79DA38A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33" y="2107157"/>
            <a:ext cx="92964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31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60B3E-966B-494A-988A-6B7A57AB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en-US" altLang="ko-KR" dirty="0"/>
              <a:t>(</a:t>
            </a:r>
            <a:r>
              <a:rPr lang="en-US" altLang="ko-KR" dirty="0" err="1"/>
              <a:t>BeautifulSoup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72789F-031B-40ED-BB2D-B0D3A73A0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태그 및 속성을 이용한 검색 </a:t>
            </a:r>
            <a:r>
              <a:rPr lang="en-US" altLang="ko-KR" dirty="0"/>
              <a:t>find()</a:t>
            </a:r>
            <a:r>
              <a:rPr lang="ko-KR" altLang="en-US" dirty="0"/>
              <a:t>는 하나의 결과값만 검색</a:t>
            </a:r>
            <a:endParaRPr lang="en-US" altLang="ko-KR" dirty="0"/>
          </a:p>
          <a:p>
            <a:r>
              <a:rPr lang="en-US" altLang="ko-KR" dirty="0"/>
              <a:t>Find(‘h2’)</a:t>
            </a:r>
            <a:r>
              <a:rPr lang="ko-KR" altLang="en-US" dirty="0"/>
              <a:t>는 </a:t>
            </a:r>
            <a:r>
              <a:rPr lang="en-US" altLang="ko-KR" dirty="0"/>
              <a:t>h2</a:t>
            </a:r>
            <a:r>
              <a:rPr lang="ko-KR" altLang="en-US" dirty="0"/>
              <a:t>태그 검색</a:t>
            </a:r>
            <a:endParaRPr lang="en-US" altLang="ko-KR" dirty="0"/>
          </a:p>
          <a:p>
            <a:r>
              <a:rPr lang="en-US" altLang="ko-KR" dirty="0"/>
              <a:t>Find(‘h2’,{‘</a:t>
            </a:r>
            <a:r>
              <a:rPr lang="en-US" altLang="ko-KR" dirty="0" err="1"/>
              <a:t>class’:,’card-title</a:t>
            </a:r>
            <a:r>
              <a:rPr lang="en-US" altLang="ko-KR" dirty="0"/>
              <a:t>’})</a:t>
            </a:r>
            <a:r>
              <a:rPr lang="ko-KR" altLang="en-US" dirty="0"/>
              <a:t>는 </a:t>
            </a:r>
            <a:r>
              <a:rPr lang="en-US" altLang="ko-KR" dirty="0"/>
              <a:t>h2</a:t>
            </a:r>
            <a:r>
              <a:rPr lang="ko-KR" altLang="en-US" dirty="0"/>
              <a:t>태그이면서 </a:t>
            </a:r>
            <a:r>
              <a:rPr lang="en-US" altLang="ko-KR" dirty="0"/>
              <a:t>class</a:t>
            </a:r>
            <a:r>
              <a:rPr lang="ko-KR" altLang="en-US" dirty="0"/>
              <a:t>가 </a:t>
            </a:r>
            <a:r>
              <a:rPr lang="en-US" altLang="ko-KR" dirty="0"/>
              <a:t>card-title </a:t>
            </a:r>
            <a:r>
              <a:rPr lang="ko-KR" altLang="en-US" dirty="0"/>
              <a:t>검색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696724-B845-4069-B1C8-31915C3BC9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90" b="59867"/>
          <a:stretch/>
        </p:blipFill>
        <p:spPr>
          <a:xfrm>
            <a:off x="255154" y="3559880"/>
            <a:ext cx="11681692" cy="29501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CAC776-A3EF-43C5-9E16-62C945698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0" y="2707604"/>
            <a:ext cx="4780006" cy="7081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08E328-9D96-462E-94B7-15D392CE8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005" y="2671116"/>
            <a:ext cx="4766124" cy="77449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209D18-4EBE-40C6-AAE7-50E4555BE55A}"/>
              </a:ext>
            </a:extLst>
          </p:cNvPr>
          <p:cNvSpPr/>
          <p:nvPr/>
        </p:nvSpPr>
        <p:spPr>
          <a:xfrm>
            <a:off x="7732060" y="5585583"/>
            <a:ext cx="3274358" cy="203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8725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7ECA2-C8DD-4E7B-AABF-7A98FB9E7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en-US" altLang="ko-KR" dirty="0"/>
              <a:t>(</a:t>
            </a:r>
            <a:r>
              <a:rPr lang="en-US" altLang="ko-KR" dirty="0" err="1"/>
              <a:t>BeautifulSoup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450E78-5AC4-4983-BB09-EAF29BF6E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글자를 가져오고 싶으면 </a:t>
            </a:r>
            <a:r>
              <a:rPr lang="en-US" altLang="ko-KR" dirty="0"/>
              <a:t>find().text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B5A962-DE7B-48D8-9133-52FD678E3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689" y="1669930"/>
            <a:ext cx="4722852" cy="84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85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C0181-3A13-48A6-A553-254F220D8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en-US" altLang="ko-KR" dirty="0"/>
              <a:t>(</a:t>
            </a:r>
            <a:r>
              <a:rPr lang="en-US" altLang="ko-KR" dirty="0" err="1"/>
              <a:t>BeautifulSoup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295E21-6A8F-41E0-8A6D-05793C75F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37" y="1363823"/>
            <a:ext cx="11240193" cy="4351338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82C361-FB1F-426F-94F9-F18A49E21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90" b="39450"/>
          <a:stretch/>
        </p:blipFill>
        <p:spPr>
          <a:xfrm>
            <a:off x="376176" y="1170521"/>
            <a:ext cx="11681692" cy="543366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82D10E-C97D-400A-9605-4F9296DF467A}"/>
              </a:ext>
            </a:extLst>
          </p:cNvPr>
          <p:cNvSpPr/>
          <p:nvPr/>
        </p:nvSpPr>
        <p:spPr>
          <a:xfrm>
            <a:off x="7866531" y="3212181"/>
            <a:ext cx="3274358" cy="203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3111EA-ECCA-4340-8AEA-AD93211792C1}"/>
              </a:ext>
            </a:extLst>
          </p:cNvPr>
          <p:cNvSpPr/>
          <p:nvPr/>
        </p:nvSpPr>
        <p:spPr>
          <a:xfrm>
            <a:off x="7866531" y="5511785"/>
            <a:ext cx="3274358" cy="203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15273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C0181-3A13-48A6-A553-254F220D8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en-US" altLang="ko-KR" dirty="0"/>
              <a:t>(</a:t>
            </a:r>
            <a:r>
              <a:rPr lang="en-US" altLang="ko-KR" dirty="0" err="1"/>
              <a:t>BeautifulSoup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295E21-6A8F-41E0-8A6D-05793C75F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37" y="1363823"/>
            <a:ext cx="11240193" cy="4351338"/>
          </a:xfrm>
        </p:spPr>
        <p:txBody>
          <a:bodyPr/>
          <a:lstStyle/>
          <a:p>
            <a:r>
              <a:rPr lang="ko-KR" altLang="en-US" dirty="0"/>
              <a:t>같은 태그가 </a:t>
            </a:r>
            <a:r>
              <a:rPr lang="en-US" altLang="ko-KR" dirty="0"/>
              <a:t>2</a:t>
            </a:r>
            <a:r>
              <a:rPr lang="ko-KR" altLang="en-US" dirty="0"/>
              <a:t>개이상이 있으면 </a:t>
            </a:r>
            <a:r>
              <a:rPr lang="en-US" altLang="ko-KR" dirty="0"/>
              <a:t>find()</a:t>
            </a:r>
            <a:r>
              <a:rPr lang="ko-KR" altLang="en-US" dirty="0"/>
              <a:t>검색하면 안됨</a:t>
            </a:r>
            <a:endParaRPr lang="en-US" altLang="ko-KR" dirty="0"/>
          </a:p>
          <a:p>
            <a:r>
              <a:rPr lang="en-US" altLang="ko-KR" dirty="0" err="1"/>
              <a:t>Find_all</a:t>
            </a:r>
            <a:r>
              <a:rPr lang="en-US" altLang="ko-KR" dirty="0"/>
              <a:t>()</a:t>
            </a:r>
            <a:r>
              <a:rPr lang="ko-KR" altLang="en-US" dirty="0"/>
              <a:t>로 검색하면 모든 값을 검색하여 저장</a:t>
            </a:r>
            <a:r>
              <a:rPr lang="en-US" altLang="ko-KR" dirty="0"/>
              <a:t>(</a:t>
            </a:r>
            <a:r>
              <a:rPr lang="ko-KR" altLang="en-US" dirty="0"/>
              <a:t>리스트 방식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B6E7D1-FE3C-4D00-9F0D-6EEF978C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446" y="2440608"/>
            <a:ext cx="5929621" cy="416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8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7ECA2-C8DD-4E7B-AABF-7A98FB9E7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en-US" altLang="ko-KR" dirty="0"/>
              <a:t>(</a:t>
            </a:r>
            <a:r>
              <a:rPr lang="en-US" altLang="ko-KR" dirty="0" err="1"/>
              <a:t>BeautifulSoup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450E78-5AC4-4983-BB09-EAF29BF6E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37" y="1014196"/>
            <a:ext cx="11240193" cy="4351338"/>
          </a:xfrm>
        </p:spPr>
        <p:txBody>
          <a:bodyPr/>
          <a:lstStyle/>
          <a:p>
            <a:r>
              <a:rPr lang="en-US" altLang="ko-KR" dirty="0" err="1"/>
              <a:t>Find_all</a:t>
            </a:r>
            <a:r>
              <a:rPr lang="en-US" altLang="ko-KR" dirty="0"/>
              <a:t>()</a:t>
            </a:r>
            <a:r>
              <a:rPr lang="ko-KR" altLang="en-US" dirty="0"/>
              <a:t>은 </a:t>
            </a:r>
            <a:r>
              <a:rPr lang="en-US" altLang="ko-KR" dirty="0"/>
              <a:t>text</a:t>
            </a:r>
            <a:r>
              <a:rPr lang="ko-KR" altLang="en-US" dirty="0"/>
              <a:t>로 글자를 못 가져옴</a:t>
            </a:r>
            <a:endParaRPr lang="en-US" altLang="ko-KR" dirty="0"/>
          </a:p>
          <a:p>
            <a:r>
              <a:rPr lang="ko-KR" altLang="en-US" dirty="0"/>
              <a:t>리스트형식으로 값이 저장되어 있기때문에 하나의 값을 가져와서 </a:t>
            </a:r>
            <a:r>
              <a:rPr lang="en-US" altLang="ko-KR" dirty="0"/>
              <a:t>text</a:t>
            </a:r>
            <a:r>
              <a:rPr lang="ko-KR" altLang="en-US" dirty="0"/>
              <a:t>로 처리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B9EF28-19F9-4787-82E1-9A7DD55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444" b="22929"/>
          <a:stretch/>
        </p:blipFill>
        <p:spPr>
          <a:xfrm>
            <a:off x="259638" y="2206754"/>
            <a:ext cx="5418559" cy="39893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52E621-ADBB-47F9-A5E4-30786EFF2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872" y="2206753"/>
            <a:ext cx="4851539" cy="398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13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DCA33-2CEF-4371-9683-EFCAE14BD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en-US" altLang="ko-KR" dirty="0"/>
              <a:t>(</a:t>
            </a:r>
            <a:r>
              <a:rPr lang="en-US" altLang="ko-KR" dirty="0" err="1"/>
              <a:t>BeautifulSoup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D1E67C-BBDC-4FA6-889C-BB4F0AD08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검색된 글자를 합쳐서 출력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BB5361-3A27-45BB-A9D5-6374AB53A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8744"/>
            <a:ext cx="11995474" cy="46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13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5E363-3426-464C-8B75-D90FE432F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en-US" altLang="ko-KR" dirty="0"/>
              <a:t>(</a:t>
            </a:r>
            <a:r>
              <a:rPr lang="en-US" altLang="ko-KR" dirty="0" err="1"/>
              <a:t>BeautifulSoup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729240-AA78-472F-8769-DFF2C3393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크롤링해서 받은 값이 빈공간이 </a:t>
            </a:r>
            <a:r>
              <a:rPr lang="ko-KR" altLang="en-US" sz="2000" dirty="0" err="1"/>
              <a:t>있을시</a:t>
            </a:r>
            <a:endParaRPr lang="en-US" altLang="ko-KR" sz="2000" dirty="0"/>
          </a:p>
          <a:p>
            <a:r>
              <a:rPr lang="en-US" altLang="ko-KR" sz="2000" dirty="0"/>
              <a:t>https://news.naver.com/main/read.nhn?mode=LSD&amp;mid=shm&amp;sid1=104&amp;oid=366&amp;aid=0000560434</a:t>
            </a:r>
          </a:p>
          <a:p>
            <a:r>
              <a:rPr lang="en-US" altLang="ko-KR" sz="2000" dirty="0"/>
              <a:t>contents = </a:t>
            </a:r>
            <a:r>
              <a:rPr lang="en-US" altLang="ko-KR" sz="2000" dirty="0" err="1"/>
              <a:t>soup.find</a:t>
            </a:r>
            <a:r>
              <a:rPr lang="en-US" altLang="ko-KR" sz="2000" dirty="0"/>
              <a:t>('div',{'class': '_</a:t>
            </a:r>
            <a:r>
              <a:rPr lang="en-US" altLang="ko-KR" sz="2000" dirty="0" err="1"/>
              <a:t>article_body_contents</a:t>
            </a:r>
            <a:r>
              <a:rPr lang="en-US" altLang="ko-KR" sz="2000" dirty="0"/>
              <a:t>'}).text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contents =</a:t>
            </a:r>
            <a:r>
              <a:rPr lang="en-US" altLang="ko-KR" sz="2000" dirty="0" err="1">
                <a:solidFill>
                  <a:srgbClr val="FF0000"/>
                </a:solidFill>
              </a:rPr>
              <a:t>re.sub</a:t>
            </a:r>
            <a:r>
              <a:rPr lang="en-US" altLang="ko-KR" sz="2000" dirty="0">
                <a:solidFill>
                  <a:srgbClr val="FF0000"/>
                </a:solidFill>
              </a:rPr>
              <a:t>('&amp;</a:t>
            </a:r>
            <a:r>
              <a:rPr lang="en-US" altLang="ko-KR" sz="2000" dirty="0" err="1">
                <a:solidFill>
                  <a:srgbClr val="FF0000"/>
                </a:solidFill>
              </a:rPr>
              <a:t>nbsp</a:t>
            </a:r>
            <a:r>
              <a:rPr lang="en-US" altLang="ko-KR" sz="2000" dirty="0">
                <a:solidFill>
                  <a:srgbClr val="FF0000"/>
                </a:solidFill>
              </a:rPr>
              <a:t>;| |\t|\r|\n', ' ', contents)     </a:t>
            </a:r>
          </a:p>
          <a:p>
            <a:r>
              <a:rPr lang="ko-KR" altLang="en-US" sz="2000" dirty="0"/>
              <a:t>위의 명령어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0AD896-545C-4897-9B36-E30007C4C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45" y="2827534"/>
            <a:ext cx="4200453" cy="39122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68B7A8-BE2D-48EE-A7DC-C768350EE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789" y="2779407"/>
            <a:ext cx="60769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13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BCE0B-CCB4-479D-B3AA-201A4FCF1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0ECC8-121C-4895-8869-B4F132E8C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네이버</a:t>
            </a:r>
            <a:r>
              <a:rPr lang="en-US" altLang="ko-KR" dirty="0"/>
              <a:t>, </a:t>
            </a:r>
            <a:r>
              <a:rPr lang="ko-KR" altLang="en-US" dirty="0"/>
              <a:t>동아일보</a:t>
            </a:r>
            <a:r>
              <a:rPr lang="en-US" altLang="ko-KR" dirty="0"/>
              <a:t>, </a:t>
            </a:r>
            <a:r>
              <a:rPr lang="ko-KR" altLang="en-US" dirty="0"/>
              <a:t>서울경제</a:t>
            </a:r>
            <a:r>
              <a:rPr lang="en-US" altLang="ko-KR" dirty="0"/>
              <a:t>, </a:t>
            </a:r>
            <a:r>
              <a:rPr lang="ko-KR" altLang="en-US" dirty="0"/>
              <a:t>국민일보</a:t>
            </a:r>
            <a:r>
              <a:rPr lang="en-US" altLang="ko-KR" dirty="0"/>
              <a:t>, </a:t>
            </a:r>
            <a:r>
              <a:rPr lang="ko-KR" altLang="en-US" dirty="0"/>
              <a:t>스포츠동아</a:t>
            </a:r>
            <a:r>
              <a:rPr lang="en-US" altLang="ko-KR" dirty="0"/>
              <a:t>, </a:t>
            </a:r>
            <a:r>
              <a:rPr lang="ko-KR" altLang="en-US" dirty="0"/>
              <a:t>경남신문</a:t>
            </a:r>
            <a:r>
              <a:rPr lang="en-US" altLang="ko-KR" dirty="0"/>
              <a:t>, </a:t>
            </a:r>
            <a:r>
              <a:rPr lang="ko-KR" altLang="en-US" dirty="0"/>
              <a:t>스포츠서울</a:t>
            </a:r>
            <a:r>
              <a:rPr lang="en-US" altLang="ko-KR" dirty="0"/>
              <a:t>, </a:t>
            </a:r>
            <a:r>
              <a:rPr lang="ko-KR" altLang="en-US" dirty="0"/>
              <a:t>매일경제 등 </a:t>
            </a:r>
            <a:r>
              <a:rPr lang="en-US" altLang="ko-KR" dirty="0"/>
              <a:t>5</a:t>
            </a:r>
            <a:r>
              <a:rPr lang="ko-KR" altLang="en-US" dirty="0"/>
              <a:t>개 이상의 신문사의 뉴스를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ko-KR" altLang="en-US" dirty="0" err="1"/>
              <a:t>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754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9904" y="322686"/>
            <a:ext cx="101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01-1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546938" y="195951"/>
            <a:ext cx="9091189" cy="667587"/>
          </a:xfrm>
        </p:spPr>
        <p:txBody>
          <a:bodyPr>
            <a:normAutofit/>
          </a:bodyPr>
          <a:lstStyle/>
          <a:p>
            <a:r>
              <a:rPr lang="en-US" altLang="ko-KR" sz="3200"/>
              <a:t>HTML</a:t>
            </a:r>
            <a:r>
              <a:rPr lang="ko-KR" altLang="en-US" sz="3200"/>
              <a:t>과의 첫 만남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074" y="1822584"/>
            <a:ext cx="101050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컴퓨터에서 사용하는 모든 파일에는 각각 고유의 형식이 있다</a:t>
            </a:r>
            <a:r>
              <a:rPr lang="en-US" altLang="ko-KR" sz="160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웹에서는 웹에 맞는 형식인 *</a:t>
            </a:r>
            <a:r>
              <a:rPr lang="en-US" altLang="ko-KR" sz="1600"/>
              <a:t>.html(</a:t>
            </a:r>
            <a:r>
              <a:rPr lang="ko-KR" altLang="en-US" sz="1600"/>
              <a:t>또는 *</a:t>
            </a:r>
            <a:r>
              <a:rPr lang="en-US" altLang="ko-KR" sz="1600"/>
              <a:t>.htm)</a:t>
            </a:r>
            <a:r>
              <a:rPr lang="ko-KR" altLang="en-US" sz="1600"/>
              <a:t>로 문서를 저장해야 한다</a:t>
            </a:r>
            <a:r>
              <a:rPr lang="en-US" altLang="ko-KR" sz="160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텍스트뿐만 아니라 이미지</a:t>
            </a:r>
            <a:r>
              <a:rPr lang="en-US" altLang="ko-KR" sz="1600"/>
              <a:t>, </a:t>
            </a:r>
            <a:r>
              <a:rPr lang="ko-KR" altLang="en-US" sz="1600"/>
              <a:t>링크 등 여러 요소들을 다루고 표시할 수 있어야 한다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웹에서 자유롭게 오갈 수 있는 웹 문서를 만드는 언어가 </a:t>
            </a:r>
            <a:r>
              <a:rPr lang="en-US" altLang="ko-KR" sz="1600" b="1">
                <a:solidFill>
                  <a:srgbClr val="C00000"/>
                </a:solidFill>
              </a:rPr>
              <a:t>HTML </a:t>
            </a:r>
            <a:r>
              <a:rPr lang="en-US" altLang="ko-KR" sz="1600"/>
              <a:t> </a:t>
            </a:r>
            <a:endParaRPr lang="ko-KR" alt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533074" y="1267485"/>
            <a:ext cx="3242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HTML</a:t>
            </a:r>
            <a:r>
              <a:rPr lang="ko-KR" altLang="en-US" sz="2000" b="1"/>
              <a:t>이란 무엇일까</a:t>
            </a:r>
            <a:r>
              <a:rPr lang="en-US" altLang="ko-KR" sz="2000" b="1"/>
              <a:t>?</a:t>
            </a:r>
            <a:endParaRPr lang="ko-KR" altLang="en-US" sz="2000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183" y="3764299"/>
            <a:ext cx="5615109" cy="30937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39598" y="3632757"/>
            <a:ext cx="286664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rgbClr val="0070C0"/>
                </a:solidFill>
              </a:rPr>
              <a:t>웹 문서를 작성하는 프로그램</a:t>
            </a:r>
            <a:endParaRPr lang="en-US" altLang="ko-KR" sz="160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0511" y="3839769"/>
            <a:ext cx="2692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0070C0"/>
                </a:solidFill>
              </a:rPr>
              <a:t>웹</a:t>
            </a:r>
            <a:r>
              <a:rPr lang="en-US" altLang="ko-KR" sz="1600">
                <a:solidFill>
                  <a:srgbClr val="0070C0"/>
                </a:solidFill>
              </a:rPr>
              <a:t> </a:t>
            </a:r>
            <a:r>
              <a:rPr lang="ko-KR" altLang="en-US" sz="1600">
                <a:solidFill>
                  <a:srgbClr val="0070C0"/>
                </a:solidFill>
              </a:rPr>
              <a:t>문서를 보는 프로그램</a:t>
            </a:r>
          </a:p>
        </p:txBody>
      </p:sp>
      <p:cxnSp>
        <p:nvCxnSpPr>
          <p:cNvPr id="12" name="구부러진 연결선 11"/>
          <p:cNvCxnSpPr>
            <a:endCxn id="2" idx="2"/>
          </p:cNvCxnSpPr>
          <p:nvPr/>
        </p:nvCxnSpPr>
        <p:spPr>
          <a:xfrm rot="10800000">
            <a:off x="2176944" y="4178324"/>
            <a:ext cx="1707410" cy="73523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/>
          <p:nvPr/>
        </p:nvCxnSpPr>
        <p:spPr>
          <a:xfrm flipV="1">
            <a:off x="9133284" y="4146799"/>
            <a:ext cx="749627" cy="126436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00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63080-45BA-41AD-9981-25061704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ko-KR" altLang="en-US" dirty="0"/>
              <a:t>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919DE0-944B-4D52-A9EC-B7128CF7A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속성값 구하기 </a:t>
            </a:r>
            <a:endParaRPr lang="en-US" altLang="ko-KR" dirty="0"/>
          </a:p>
          <a:p>
            <a:pPr lvl="1"/>
            <a:r>
              <a:rPr lang="en-US" altLang="ko-KR" dirty="0"/>
              <a:t>class=‘title’ or</a:t>
            </a:r>
            <a:r>
              <a:rPr lang="ko-KR" altLang="en-US" dirty="0"/>
              <a:t> </a:t>
            </a:r>
            <a:r>
              <a:rPr lang="en-US" altLang="ko-KR" dirty="0" err="1"/>
              <a:t>href</a:t>
            </a:r>
            <a:r>
              <a:rPr lang="en-US" altLang="ko-KR" dirty="0"/>
              <a:t>=</a:t>
            </a:r>
            <a:r>
              <a:rPr lang="en-US" altLang="ko-KR" dirty="0">
                <a:hlinkClick r:id="rId2"/>
              </a:rPr>
              <a:t>‘www.naver.com</a:t>
            </a:r>
            <a:r>
              <a:rPr lang="en-US" altLang="ko-KR" dirty="0"/>
              <a:t>’</a:t>
            </a:r>
          </a:p>
          <a:p>
            <a:pPr lvl="1"/>
            <a:r>
              <a:rPr lang="ko-KR" altLang="en-US" dirty="0"/>
              <a:t>속성값은 </a:t>
            </a:r>
            <a:r>
              <a:rPr lang="en-US" altLang="ko-KR" dirty="0"/>
              <a:t>‘title’</a:t>
            </a:r>
            <a:r>
              <a:rPr lang="ko-KR" altLang="en-US" dirty="0"/>
              <a:t>과 </a:t>
            </a:r>
            <a:r>
              <a:rPr lang="en-US" altLang="ko-KR" dirty="0"/>
              <a:t>‘www.naver.com’ </a:t>
            </a:r>
            <a:r>
              <a:rPr lang="ko-KR" altLang="en-US" dirty="0"/>
              <a:t>임</a:t>
            </a:r>
            <a:endParaRPr lang="en-US" altLang="ko-KR" dirty="0"/>
          </a:p>
          <a:p>
            <a:r>
              <a:rPr lang="en-US" altLang="ko-KR" dirty="0"/>
              <a:t>https://www.donga.com/news/Politics/List?ymd=20200730&amp;m=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B03B25-1F76-4ACF-827A-51BB28580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49" y="3356670"/>
            <a:ext cx="5027410" cy="12876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DE0E70-DD44-4623-AC45-C9A8D7B80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288" y="2833687"/>
            <a:ext cx="60102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77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45195-3A1F-40CC-B380-13A3D9F2C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CSV </a:t>
            </a:r>
            <a:r>
              <a:rPr lang="ko-KR" altLang="en-US" dirty="0"/>
              <a:t>파일 저장 및 읽기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F57995-81AD-4DA6-A522-8458472CE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크롤링을</a:t>
            </a:r>
            <a:r>
              <a:rPr lang="ko-KR" altLang="en-US" dirty="0"/>
              <a:t> 하기 위하여 </a:t>
            </a:r>
            <a:r>
              <a:rPr lang="en-US" altLang="ko-KR" dirty="0"/>
              <a:t>CSV</a:t>
            </a:r>
            <a:r>
              <a:rPr lang="ko-KR" altLang="en-US" dirty="0"/>
              <a:t>에 저장된 </a:t>
            </a:r>
            <a:r>
              <a:rPr lang="en-US" altLang="ko-KR" dirty="0"/>
              <a:t>URL</a:t>
            </a:r>
            <a:r>
              <a:rPr lang="ko-KR" altLang="en-US" dirty="0"/>
              <a:t>을 읽기와 </a:t>
            </a:r>
            <a:r>
              <a:rPr lang="ko-KR" altLang="en-US" dirty="0" err="1"/>
              <a:t>크롤링된</a:t>
            </a:r>
            <a:r>
              <a:rPr lang="ko-KR" altLang="en-US" dirty="0"/>
              <a:t> 글자를 저장하기 위한 기능</a:t>
            </a:r>
            <a:endParaRPr lang="en-US" altLang="ko-KR" dirty="0"/>
          </a:p>
          <a:p>
            <a:r>
              <a:rPr lang="en-US" altLang="ko-KR" dirty="0"/>
              <a:t>CSV </a:t>
            </a:r>
            <a:r>
              <a:rPr lang="ko-KR" altLang="en-US" dirty="0"/>
              <a:t>파일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2E5279-4CAA-4CC0-8A91-B31C92E6D7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865"/>
          <a:stretch/>
        </p:blipFill>
        <p:spPr>
          <a:xfrm>
            <a:off x="228148" y="2341356"/>
            <a:ext cx="11491415" cy="24899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E536A1-E0F6-4082-AB81-21D09E8A3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720" y="4940094"/>
            <a:ext cx="23336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55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8B4BD-17F0-4A62-9999-54059064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CSV </a:t>
            </a:r>
            <a:r>
              <a:rPr lang="ko-KR" altLang="en-US" dirty="0"/>
              <a:t>파일 저장 및 읽기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FCB634-3181-4F94-9203-2B0D4EF20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CSV </a:t>
            </a:r>
            <a:r>
              <a:rPr lang="ko-KR" altLang="en-US" dirty="0"/>
              <a:t>파일 읽기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한 개의 컬럼 </a:t>
            </a:r>
            <a:r>
              <a:rPr lang="en-US" altLang="ko-KR" dirty="0"/>
              <a:t>list</a:t>
            </a:r>
            <a:r>
              <a:rPr lang="ko-KR" altLang="en-US" dirty="0"/>
              <a:t>로 변경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개의 컬럼 </a:t>
            </a:r>
            <a:r>
              <a:rPr lang="en-US" altLang="ko-KR" dirty="0"/>
              <a:t>list</a:t>
            </a:r>
            <a:r>
              <a:rPr lang="ko-KR" altLang="en-US" dirty="0"/>
              <a:t>로 변경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2FF5CC-7C76-4E97-B7C0-85B629AB6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254"/>
          <a:stretch/>
        </p:blipFill>
        <p:spPr>
          <a:xfrm>
            <a:off x="3195274" y="1014196"/>
            <a:ext cx="4752975" cy="13195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CCE843-4982-49A4-8558-C922FCB98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334" y="2727902"/>
            <a:ext cx="5484950" cy="11344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8DC15D-1085-47B4-A98C-0676442D5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334" y="4260648"/>
            <a:ext cx="5539315" cy="158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51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BCE0B-CCB4-479D-B3AA-201A4FCF1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940" y="153307"/>
            <a:ext cx="9091189" cy="667587"/>
          </a:xfrm>
        </p:spPr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0ECC8-121C-4895-8869-B4F132E8C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37" y="1014196"/>
            <a:ext cx="11240193" cy="4351338"/>
          </a:xfrm>
        </p:spPr>
        <p:txBody>
          <a:bodyPr/>
          <a:lstStyle/>
          <a:p>
            <a:r>
              <a:rPr lang="ko-KR" altLang="en-US" dirty="0" err="1"/>
              <a:t>세개</a:t>
            </a:r>
            <a:r>
              <a:rPr lang="ko-KR" altLang="en-US" dirty="0"/>
              <a:t> 이상의 신문사를 선택해서 </a:t>
            </a:r>
            <a:r>
              <a:rPr lang="en-US" altLang="ko-KR" dirty="0"/>
              <a:t>5</a:t>
            </a:r>
            <a:r>
              <a:rPr lang="ko-KR" altLang="en-US" dirty="0"/>
              <a:t>개 이상의 뉴스 </a:t>
            </a:r>
            <a:r>
              <a:rPr lang="en-US" altLang="ko-KR" dirty="0"/>
              <a:t>URL</a:t>
            </a:r>
            <a:r>
              <a:rPr lang="ko-KR" altLang="en-US" dirty="0"/>
              <a:t>을 </a:t>
            </a:r>
            <a:r>
              <a:rPr lang="en-US" altLang="ko-KR" dirty="0"/>
              <a:t>CSV</a:t>
            </a:r>
            <a:r>
              <a:rPr lang="ko-KR" altLang="en-US" dirty="0"/>
              <a:t>파일에 저장</a:t>
            </a:r>
            <a:endParaRPr lang="en-US" altLang="ko-KR" dirty="0"/>
          </a:p>
          <a:p>
            <a:pPr lvl="1"/>
            <a:r>
              <a:rPr lang="en-US" altLang="ko-KR" dirty="0"/>
              <a:t>URL(</a:t>
            </a:r>
            <a:r>
              <a:rPr lang="ko-KR" altLang="en-US" dirty="0"/>
              <a:t>주소</a:t>
            </a:r>
            <a:r>
              <a:rPr lang="en-US" altLang="ko-KR" dirty="0"/>
              <a:t>), Type(</a:t>
            </a:r>
            <a:r>
              <a:rPr lang="ko-KR" altLang="en-US" dirty="0"/>
              <a:t>신문사 종류</a:t>
            </a:r>
            <a:r>
              <a:rPr lang="en-US" altLang="ko-KR" dirty="0"/>
              <a:t>) -&gt; </a:t>
            </a:r>
            <a:r>
              <a:rPr lang="ko-KR" altLang="en-US" dirty="0"/>
              <a:t>동아일보 </a:t>
            </a:r>
            <a:r>
              <a:rPr lang="en-US" altLang="ko-KR" dirty="0"/>
              <a:t>1, </a:t>
            </a:r>
            <a:r>
              <a:rPr lang="ko-KR" altLang="en-US" dirty="0"/>
              <a:t>네이버신문 </a:t>
            </a:r>
            <a:r>
              <a:rPr lang="en-US" altLang="ko-KR" dirty="0"/>
              <a:t>2, </a:t>
            </a:r>
            <a:r>
              <a:rPr lang="ko-KR" altLang="en-US" dirty="0"/>
              <a:t>스포츠서울 </a:t>
            </a:r>
            <a:r>
              <a:rPr lang="en-US" altLang="ko-KR" dirty="0"/>
              <a:t>3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en-US" altLang="ko-KR" dirty="0"/>
              <a:t>CSV</a:t>
            </a:r>
            <a:r>
              <a:rPr lang="ko-KR" altLang="en-US" dirty="0"/>
              <a:t>파일에 저장된 </a:t>
            </a:r>
            <a:r>
              <a:rPr lang="en-US" altLang="ko-KR" dirty="0"/>
              <a:t>URL</a:t>
            </a:r>
            <a:r>
              <a:rPr lang="ko-KR" altLang="en-US" dirty="0"/>
              <a:t>을 읽어서 뉴스 데이터를 </a:t>
            </a:r>
            <a:r>
              <a:rPr lang="en-US" altLang="ko-KR" dirty="0"/>
              <a:t>title</a:t>
            </a:r>
            <a:r>
              <a:rPr lang="ko-KR" altLang="en-US" dirty="0"/>
              <a:t>과 </a:t>
            </a:r>
            <a:r>
              <a:rPr lang="en-US" altLang="ko-KR" dirty="0"/>
              <a:t>news</a:t>
            </a:r>
            <a:r>
              <a:rPr lang="ko-KR" altLang="en-US" dirty="0"/>
              <a:t>로 분류하여 </a:t>
            </a:r>
            <a:r>
              <a:rPr lang="en-US" altLang="ko-KR" dirty="0"/>
              <a:t>CSV</a:t>
            </a:r>
            <a:r>
              <a:rPr lang="ko-KR" altLang="en-US" dirty="0"/>
              <a:t>에 저장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4C8F8D-D2C8-423F-B159-19FFBDEE9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287" y="2255537"/>
            <a:ext cx="6050313" cy="44491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4D70E68-EC59-40C5-BDA5-E9D48F9C1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03" y="3257100"/>
            <a:ext cx="4257675" cy="146685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D2BD379-E76F-42EC-BEC3-F3043119989E}"/>
              </a:ext>
            </a:extLst>
          </p:cNvPr>
          <p:cNvSpPr/>
          <p:nvPr/>
        </p:nvSpPr>
        <p:spPr>
          <a:xfrm>
            <a:off x="4444253" y="3718112"/>
            <a:ext cx="759759" cy="625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150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BCE0B-CCB4-479D-B3AA-201A4FCF1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940" y="153307"/>
            <a:ext cx="9091189" cy="667587"/>
          </a:xfrm>
        </p:spPr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0ECC8-121C-4895-8869-B4F132E8C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37" y="1014196"/>
            <a:ext cx="11240193" cy="4351338"/>
          </a:xfrm>
        </p:spPr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크롤링은</a:t>
            </a:r>
            <a:r>
              <a:rPr lang="ko-KR" altLang="en-US" dirty="0"/>
              <a:t> 모든 홈페이지 주소를 찾아야 하는 어려움이 있음</a:t>
            </a:r>
            <a:endParaRPr lang="en-US" altLang="ko-KR" dirty="0"/>
          </a:p>
          <a:p>
            <a:r>
              <a:rPr lang="ko-KR" altLang="en-US" dirty="0"/>
              <a:t>뉴스 같은 경우는 날짜별로 링크 모음이 있음 </a:t>
            </a:r>
            <a:r>
              <a:rPr lang="en-US" altLang="ko-KR" dirty="0"/>
              <a:t>-&gt; </a:t>
            </a:r>
            <a:r>
              <a:rPr lang="ko-KR" altLang="en-US" dirty="0"/>
              <a:t>링크 모음 사이트에서 링크를 가져와서 </a:t>
            </a:r>
            <a:r>
              <a:rPr lang="en-US" altLang="ko-KR" dirty="0"/>
              <a:t>CSV</a:t>
            </a:r>
            <a:r>
              <a:rPr lang="ko-KR" altLang="en-US" dirty="0"/>
              <a:t>에 저장하고 이 저장된 </a:t>
            </a:r>
            <a:r>
              <a:rPr lang="en-US" altLang="ko-KR" dirty="0"/>
              <a:t>CSV</a:t>
            </a:r>
            <a:r>
              <a:rPr lang="ko-KR" altLang="en-US" dirty="0"/>
              <a:t>를 이용하여 추출하는게 효율적임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4797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FB42D-07B3-41A8-8C5A-432CDB858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238C4C0-0FB6-433B-A26B-D3132284C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094" y="3495266"/>
            <a:ext cx="4257675" cy="14668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253AAB-5DBD-4CA4-B304-932C32ECB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40" y="1381478"/>
            <a:ext cx="6050313" cy="4449156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230E0FA5-0D5E-4CCF-9276-8A0930EA7371}"/>
              </a:ext>
            </a:extLst>
          </p:cNvPr>
          <p:cNvSpPr/>
          <p:nvPr/>
        </p:nvSpPr>
        <p:spPr>
          <a:xfrm>
            <a:off x="2174242" y="2807657"/>
            <a:ext cx="793377" cy="5550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BFF721-226E-4E8C-AA36-28E092A52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81" y="1633396"/>
            <a:ext cx="5533685" cy="995914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D679BEE-BD96-44B8-AAAA-E4760DCCE0D0}"/>
              </a:ext>
            </a:extLst>
          </p:cNvPr>
          <p:cNvSpPr/>
          <p:nvPr/>
        </p:nvSpPr>
        <p:spPr>
          <a:xfrm>
            <a:off x="4781743" y="3929494"/>
            <a:ext cx="826994" cy="5983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377BA6-4836-42A5-84B2-E4CAE7499FFA}"/>
              </a:ext>
            </a:extLst>
          </p:cNvPr>
          <p:cNvSpPr/>
          <p:nvPr/>
        </p:nvSpPr>
        <p:spPr>
          <a:xfrm>
            <a:off x="1762626" y="1185111"/>
            <a:ext cx="1967163" cy="315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뉴스 그룹 목록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0BDCE-1C66-4C16-B53E-380D6F85EB0F}"/>
              </a:ext>
            </a:extLst>
          </p:cNvPr>
          <p:cNvSpPr/>
          <p:nvPr/>
        </p:nvSpPr>
        <p:spPr>
          <a:xfrm>
            <a:off x="1762625" y="5139490"/>
            <a:ext cx="1967163" cy="315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뉴스 </a:t>
            </a:r>
            <a:r>
              <a:rPr lang="en-US" altLang="ko-KR" dirty="0"/>
              <a:t>URL </a:t>
            </a:r>
            <a:r>
              <a:rPr lang="ko-KR" altLang="en-US" dirty="0"/>
              <a:t>목록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172467-C58E-4BC7-B0A1-98BEBF048D62}"/>
              </a:ext>
            </a:extLst>
          </p:cNvPr>
          <p:cNvSpPr/>
          <p:nvPr/>
        </p:nvSpPr>
        <p:spPr>
          <a:xfrm>
            <a:off x="7984957" y="1024689"/>
            <a:ext cx="1967163" cy="315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뉴스 데이터</a:t>
            </a:r>
          </a:p>
        </p:txBody>
      </p:sp>
    </p:spTree>
    <p:extLst>
      <p:ext uri="{BB962C8B-B14F-4D97-AF65-F5344CB8AC3E}">
        <p14:creationId xmlns:p14="http://schemas.microsoft.com/office/powerpoint/2010/main" val="3131880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49904" y="322686"/>
            <a:ext cx="101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01-3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sp>
        <p:nvSpPr>
          <p:cNvPr id="24" name="제목 4"/>
          <p:cNvSpPr txBox="1">
            <a:spLocks/>
          </p:cNvSpPr>
          <p:nvPr/>
        </p:nvSpPr>
        <p:spPr>
          <a:xfrm>
            <a:off x="1510726" y="188947"/>
            <a:ext cx="9091189" cy="667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/>
              <a:t>HTML </a:t>
            </a:r>
            <a:r>
              <a:rPr lang="ko-KR" altLang="en-US" dirty="0"/>
              <a:t>기본 문서 구조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074" y="1267485"/>
            <a:ext cx="5071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HTML </a:t>
            </a:r>
            <a:r>
              <a:rPr lang="ko-KR" altLang="en-US" sz="2000" b="1"/>
              <a:t>문서 기본 구조 살펴보기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05" y="1867843"/>
            <a:ext cx="4117936" cy="29848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299" y="2212284"/>
            <a:ext cx="5399616" cy="185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78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35D1A-2067-499F-BD13-E53D41AE7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태그와 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A67FC-9D63-4F37-8042-32A696F6C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37" y="1010876"/>
            <a:ext cx="11240193" cy="4351338"/>
          </a:xfrm>
        </p:spPr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class</a:t>
            </a:r>
            <a:r>
              <a:rPr lang="ko-KR" altLang="en-US" dirty="0"/>
              <a:t>를 가지는 태그 확인 </a:t>
            </a:r>
            <a:r>
              <a:rPr lang="en-US" altLang="ko-KR" dirty="0"/>
              <a:t>: p, h1</a:t>
            </a:r>
          </a:p>
          <a:p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class</a:t>
            </a:r>
            <a:r>
              <a:rPr lang="ko-KR" altLang="en-US" dirty="0"/>
              <a:t>를 가지는 값 확인 </a:t>
            </a:r>
            <a:r>
              <a:rPr lang="en-US" altLang="ko-KR" dirty="0"/>
              <a:t>: </a:t>
            </a:r>
            <a:r>
              <a:rPr lang="en-US" altLang="ko-KR" dirty="0" err="1"/>
              <a:t>pcolor</a:t>
            </a:r>
            <a:r>
              <a:rPr lang="en-US" altLang="ko-KR" dirty="0"/>
              <a:t>, h1color, start, start</a:t>
            </a:r>
          </a:p>
          <a:p>
            <a:r>
              <a:rPr lang="ko-KR" altLang="en-US" dirty="0"/>
              <a:t>태그와 속성 </a:t>
            </a:r>
            <a:r>
              <a:rPr lang="en-US" altLang="ko-KR" dirty="0"/>
              <a:t>id or class </a:t>
            </a:r>
            <a:r>
              <a:rPr lang="ko-KR" altLang="en-US" dirty="0"/>
              <a:t>확인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ABB9AC-050C-4C43-B307-560C7B33D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97" y="2961047"/>
            <a:ext cx="5251183" cy="15528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682B0A-6328-48FC-8174-81FBD4ED2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91" y="2787303"/>
            <a:ext cx="4458862" cy="1726623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51262C3-A9FF-489E-8471-B85F1B5A9703}"/>
              </a:ext>
            </a:extLst>
          </p:cNvPr>
          <p:cNvCxnSpPr>
            <a:cxnSpLocks/>
          </p:cNvCxnSpPr>
          <p:nvPr/>
        </p:nvCxnSpPr>
        <p:spPr>
          <a:xfrm flipH="1">
            <a:off x="923637" y="1366982"/>
            <a:ext cx="4219863" cy="20620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4FD490B-83AE-4C83-A890-62484E7566F1}"/>
              </a:ext>
            </a:extLst>
          </p:cNvPr>
          <p:cNvCxnSpPr>
            <a:cxnSpLocks/>
          </p:cNvCxnSpPr>
          <p:nvPr/>
        </p:nvCxnSpPr>
        <p:spPr>
          <a:xfrm flipH="1">
            <a:off x="1006765" y="1366982"/>
            <a:ext cx="4617998" cy="24753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6CF6F7F-3C8B-4EF7-AE8E-608C1441DFFC}"/>
              </a:ext>
            </a:extLst>
          </p:cNvPr>
          <p:cNvCxnSpPr>
            <a:cxnSpLocks/>
          </p:cNvCxnSpPr>
          <p:nvPr/>
        </p:nvCxnSpPr>
        <p:spPr>
          <a:xfrm flipH="1">
            <a:off x="1838036" y="1838036"/>
            <a:ext cx="3491346" cy="1524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134F326-CC04-47F1-A43C-D45367C67846}"/>
              </a:ext>
            </a:extLst>
          </p:cNvPr>
          <p:cNvCxnSpPr>
            <a:cxnSpLocks/>
          </p:cNvCxnSpPr>
          <p:nvPr/>
        </p:nvCxnSpPr>
        <p:spPr>
          <a:xfrm flipH="1">
            <a:off x="2133600" y="1838036"/>
            <a:ext cx="4244722" cy="19211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40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B22D9-04F8-46A9-9078-67043C74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 </a:t>
            </a:r>
            <a:r>
              <a:rPr lang="ko-KR" altLang="en-US" dirty="0"/>
              <a:t>탐색기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51BA7D-C628-4D16-B09C-C599104EA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익스플러오</a:t>
            </a:r>
            <a:r>
              <a:rPr lang="en-US" altLang="ko-KR" dirty="0"/>
              <a:t>,</a:t>
            </a:r>
            <a:r>
              <a:rPr lang="ko-KR" altLang="en-US" dirty="0"/>
              <a:t> 크롬 </a:t>
            </a:r>
            <a:r>
              <a:rPr lang="en-US" altLang="ko-KR" dirty="0"/>
              <a:t>F12 Dom </a:t>
            </a:r>
            <a:r>
              <a:rPr lang="ko-KR" altLang="en-US" dirty="0"/>
              <a:t>탐색기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https://news.chosun.com/site/data/html_dir/2020/07/24/2020072402820.html</a:t>
            </a:r>
            <a:r>
              <a:rPr lang="en-US" altLang="ko-KR" dirty="0"/>
              <a:t> -&gt; F12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E3DA6A-A730-4782-B2D4-3C082F171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644"/>
          <a:stretch/>
        </p:blipFill>
        <p:spPr>
          <a:xfrm>
            <a:off x="2710541" y="1899043"/>
            <a:ext cx="7665370" cy="464772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5490098-39D0-4DF5-83C1-36FE72268195}"/>
              </a:ext>
            </a:extLst>
          </p:cNvPr>
          <p:cNvSpPr/>
          <p:nvPr/>
        </p:nvSpPr>
        <p:spPr>
          <a:xfrm>
            <a:off x="7020313" y="1899043"/>
            <a:ext cx="3475116" cy="4647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609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CAD1D-BDA9-4044-B8E9-D04A29E9F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 </a:t>
            </a:r>
            <a:r>
              <a:rPr lang="ko-KR" altLang="en-US" dirty="0"/>
              <a:t>탐색기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C1E436-8553-4ACC-AB9D-881C56B44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0" b="61569"/>
          <a:stretch/>
        </p:blipFill>
        <p:spPr>
          <a:xfrm>
            <a:off x="1147077" y="916877"/>
            <a:ext cx="9681344" cy="5830160"/>
          </a:xfrm>
          <a:prstGeom prst="rect">
            <a:avLst/>
          </a:prstGeom>
        </p:spPr>
      </p:pic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7D152691-F246-4EAB-960A-D25C51B6C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8540" y="916877"/>
            <a:ext cx="194983" cy="161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25000" lnSpcReduction="20000"/>
          </a:bodyPr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49F280-6E3E-436E-9F22-2FE4B5C96E73}"/>
              </a:ext>
            </a:extLst>
          </p:cNvPr>
          <p:cNvSpPr/>
          <p:nvPr/>
        </p:nvSpPr>
        <p:spPr>
          <a:xfrm>
            <a:off x="7447547" y="3705726"/>
            <a:ext cx="3308685" cy="2646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499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BD677-9EA5-45BC-BED2-3D972D3E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E7736D9-5E05-4E51-A842-DDB947301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294" b="28552"/>
          <a:stretch/>
        </p:blipFill>
        <p:spPr>
          <a:xfrm>
            <a:off x="1978639" y="153307"/>
            <a:ext cx="7774399" cy="65513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763C8A7-BD5B-4A29-98BA-707F65BBB519}"/>
              </a:ext>
            </a:extLst>
          </p:cNvPr>
          <p:cNvSpPr/>
          <p:nvPr/>
        </p:nvSpPr>
        <p:spPr>
          <a:xfrm>
            <a:off x="7232395" y="1836585"/>
            <a:ext cx="2520644" cy="4868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968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88D280-2C89-4096-BB2C-551610AC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 </a:t>
            </a:r>
            <a:r>
              <a:rPr lang="ko-KR" altLang="en-US" dirty="0"/>
              <a:t>탐색기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7FC479-DD4B-45FA-800F-6941B9276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429587-E0AB-4B28-8768-9EC503F15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80" t="29117" b="34314"/>
          <a:stretch/>
        </p:blipFill>
        <p:spPr>
          <a:xfrm>
            <a:off x="52546" y="1253264"/>
            <a:ext cx="5885633" cy="42598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0CECE1-9C44-4344-87C2-B619985C44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83" t="28725" b="34412"/>
          <a:stretch/>
        </p:blipFill>
        <p:spPr>
          <a:xfrm>
            <a:off x="6024283" y="1207498"/>
            <a:ext cx="5984190" cy="43513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EF0AE54-5A0F-4176-816A-FF4E07434031}"/>
              </a:ext>
            </a:extLst>
          </p:cNvPr>
          <p:cNvSpPr/>
          <p:nvPr/>
        </p:nvSpPr>
        <p:spPr>
          <a:xfrm>
            <a:off x="3420154" y="2307232"/>
            <a:ext cx="2518026" cy="442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AE743D-D88B-4B96-ACA1-51CAC5E57C9C}"/>
              </a:ext>
            </a:extLst>
          </p:cNvPr>
          <p:cNvSpPr/>
          <p:nvPr/>
        </p:nvSpPr>
        <p:spPr>
          <a:xfrm>
            <a:off x="9392771" y="2617576"/>
            <a:ext cx="2615702" cy="811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44935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ED4D1-4333-41C3-A3D9-84E42034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en-US" altLang="ko-KR" dirty="0"/>
              <a:t>(</a:t>
            </a:r>
            <a:r>
              <a:rPr lang="en-US" altLang="ko-KR" dirty="0" err="1"/>
              <a:t>BeautifulSoup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493023-62E6-424D-92CF-85AC5E706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명령 프롬프트를 실행</a:t>
            </a:r>
          </a:p>
          <a:p>
            <a:r>
              <a:rPr lang="ko-KR" altLang="en-US" b="1" dirty="0" err="1"/>
              <a:t>파이썬을</a:t>
            </a:r>
            <a:r>
              <a:rPr lang="ko-KR" altLang="en-US" b="1" dirty="0"/>
              <a:t> 설치한 위치 에서 </a:t>
            </a:r>
            <a:r>
              <a:rPr lang="en-US" altLang="ko-KR" b="1" dirty="0"/>
              <a:t>Scripts </a:t>
            </a:r>
            <a:r>
              <a:rPr lang="ko-KR" altLang="en-US" b="1" dirty="0"/>
              <a:t>폴더로 이동 </a:t>
            </a:r>
            <a:r>
              <a:rPr lang="en-US" altLang="ko-KR" b="1" dirty="0"/>
              <a:t>(</a:t>
            </a:r>
            <a:r>
              <a:rPr lang="ko-KR" altLang="en-US" b="1" dirty="0"/>
              <a:t>설치 경로는 사람마다 다를 수 있으니 모르실 경우 아래를 참고해주세요</a:t>
            </a:r>
            <a:r>
              <a:rPr lang="en-US" altLang="ko-KR" b="1" dirty="0"/>
              <a:t>)</a:t>
            </a:r>
            <a:endParaRPr lang="ko-KR" altLang="en-US" b="1" dirty="0"/>
          </a:p>
          <a:p>
            <a:r>
              <a:rPr lang="en-US" altLang="ko-KR" b="1" dirty="0"/>
              <a:t>pip install </a:t>
            </a:r>
            <a:r>
              <a:rPr lang="ko-KR" altLang="en-US" b="1" dirty="0"/>
              <a:t>명령어를 통해서 설치  </a:t>
            </a:r>
            <a:endParaRPr lang="en-US" altLang="ko-KR" b="1" dirty="0"/>
          </a:p>
          <a:p>
            <a:endParaRPr lang="ko-KR" altLang="en-US" b="1" dirty="0"/>
          </a:p>
          <a:p>
            <a:pPr lvl="1"/>
            <a:r>
              <a:rPr lang="en-US" altLang="ko-KR" b="1" dirty="0"/>
              <a:t>pip install beutifulsoup4</a:t>
            </a:r>
            <a:endParaRPr lang="ko-KR" altLang="en-US" b="1" dirty="0"/>
          </a:p>
          <a:p>
            <a:endParaRPr lang="ko-KR" altLang="en-US" dirty="0"/>
          </a:p>
        </p:txBody>
      </p:sp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28A2C227-3146-47BA-AB52-61C3A0C53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701" y="3633966"/>
            <a:ext cx="6763694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66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4022</TotalTime>
  <Words>660</Words>
  <Application>Microsoft Office PowerPoint</Application>
  <PresentationFormat>와이드스크린</PresentationFormat>
  <Paragraphs>91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웹크롤링</vt:lpstr>
      <vt:lpstr>HTML과의 첫 만남</vt:lpstr>
      <vt:lpstr>PowerPoint 프레젠테이션</vt:lpstr>
      <vt:lpstr>HTML 태그와 속성</vt:lpstr>
      <vt:lpstr>Dom 탐색기</vt:lpstr>
      <vt:lpstr>Dom 탐색기</vt:lpstr>
      <vt:lpstr>PowerPoint 프레젠테이션</vt:lpstr>
      <vt:lpstr>Dom 탐색기</vt:lpstr>
      <vt:lpstr>웹 크롤링(BeautifulSoup)</vt:lpstr>
      <vt:lpstr>웹 크롤링(BeautifulSoup)</vt:lpstr>
      <vt:lpstr>웹 크롤링(BeautifulSoup)</vt:lpstr>
      <vt:lpstr>웹 크롤링(BeautifulSoup)</vt:lpstr>
      <vt:lpstr>웹 크롤링(BeautifulSoup)</vt:lpstr>
      <vt:lpstr>웹 크롤링(BeautifulSoup)</vt:lpstr>
      <vt:lpstr>웹 크롤링(BeautifulSoup)</vt:lpstr>
      <vt:lpstr>웹 크롤링(BeautifulSoup)</vt:lpstr>
      <vt:lpstr>웹 크롤링(BeautifulSoup)</vt:lpstr>
      <vt:lpstr>웹 크롤링(BeautifulSoup)</vt:lpstr>
      <vt:lpstr>실습</vt:lpstr>
      <vt:lpstr>웹 크롤링 추가</vt:lpstr>
      <vt:lpstr>CSV 파일 저장 및 읽기</vt:lpstr>
      <vt:lpstr>CSV 파일 저장 및 읽기</vt:lpstr>
      <vt:lpstr>실습1</vt:lpstr>
      <vt:lpstr>실습2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HTML이란 무엇일까?</dc:title>
  <dc:creator>Kyunghee Ko</dc:creator>
  <cp:lastModifiedBy>fury</cp:lastModifiedBy>
  <cp:revision>110</cp:revision>
  <dcterms:created xsi:type="dcterms:W3CDTF">2016-12-02T05:48:21Z</dcterms:created>
  <dcterms:modified xsi:type="dcterms:W3CDTF">2020-07-30T03:55:48Z</dcterms:modified>
</cp:coreProperties>
</file>